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_rels/notesSlide3.xml.rels" ContentType="application/vnd.openxmlformats-package.relationships+xml"/>
  <Override PartName="/ppt/notesSlides/notesSlide3.xml" ContentType="application/vnd.openxmlformats-officedocument.presentationml.notesSlide+xml"/>
  <Override PartName="/ppt/_rels/presentation.xml.rels" ContentType="application/vnd.openxmlformats-package.relationships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20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2.xml" ContentType="application/vnd.openxmlformats-officedocument.presentationml.slideLayout+xml"/>
  <Override PartName="/ppt/media/image1.png" ContentType="image/png"/>
  <Override PartName="/ppt/presProps.xml" ContentType="application/vnd.openxmlformats-officedocument.presentationml.presProps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</p:sldIdLst>
  <p:sldSz cx="12192000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Click to move the slide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BS" sz="2000" spc="-1" strike="noStrike">
                <a:latin typeface="Arial"/>
              </a:rPr>
              <a:t>Click to edit the notes format</a:t>
            </a:r>
            <a:endParaRPr b="0" lang="en-BS" sz="2000" spc="-1" strike="noStrike"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r>
              <a:rPr b="0" lang="en-BS" sz="1400" spc="-1" strike="noStrike">
                <a:latin typeface="Times New Roman"/>
              </a:rPr>
              <a:t>&lt;header&gt;</a:t>
            </a:r>
            <a:endParaRPr b="0" lang="en-B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algn="r">
              <a:buNone/>
              <a:defRPr b="0" lang="en-BS" sz="1400" spc="-1" strike="noStrike">
                <a:latin typeface="Times New Roman"/>
              </a:defRPr>
            </a:lvl1pPr>
          </a:lstStyle>
          <a:p>
            <a:pPr algn="r">
              <a:buNone/>
            </a:pPr>
            <a:r>
              <a:rPr b="0" lang="en-BS" sz="1400" spc="-1" strike="noStrike">
                <a:latin typeface="Times New Roman"/>
              </a:rPr>
              <a:t>&lt;date/time&gt;</a:t>
            </a:r>
            <a:endParaRPr b="0" lang="en-BS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>
              <a:defRPr b="0" lang="en-BS" sz="1400" spc="-1" strike="noStrike">
                <a:latin typeface="Times New Roman"/>
              </a:defRPr>
            </a:lvl1pPr>
          </a:lstStyle>
          <a:p>
            <a:r>
              <a:rPr b="0" lang="en-BS" sz="1400" spc="-1" strike="noStrike">
                <a:latin typeface="Times New Roman"/>
              </a:rPr>
              <a:t>&lt;footer&gt;</a:t>
            </a:r>
            <a:endParaRPr b="0" lang="en-BS" sz="1400" spc="-1" strike="noStrike"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algn="r">
              <a:buNone/>
              <a:defRPr b="0" lang="en-BS" sz="1400" spc="-1" strike="noStrike">
                <a:latin typeface="Times New Roman"/>
              </a:defRPr>
            </a:lvl1pPr>
          </a:lstStyle>
          <a:p>
            <a:pPr algn="r">
              <a:buNone/>
            </a:pPr>
            <a:fld id="{5038A5DF-FE6E-478E-AAD6-A4E40A14D85B}" type="slidenum">
              <a:rPr b="0" lang="en-BS" sz="1400" spc="-1" strike="noStrike">
                <a:latin typeface="Times New Roman"/>
              </a:rPr>
              <a:t>&lt;number&gt;</a:t>
            </a:fld>
            <a:endParaRPr b="0" lang="en-B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 type="sldImg"/>
          </p:nvPr>
        </p:nvSpPr>
        <p:spPr>
          <a:xfrm>
            <a:off x="685800" y="1143000"/>
            <a:ext cx="5486040" cy="3085920"/>
          </a:xfrm>
          <a:prstGeom prst="rect">
            <a:avLst/>
          </a:prstGeom>
          <a:ln w="0">
            <a:noFill/>
          </a:ln>
        </p:spPr>
      </p:sp>
      <p:sp>
        <p:nvSpPr>
          <p:cNvPr id="102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endParaRPr b="0" lang="en-BS" sz="2000" spc="-1" strike="noStrike">
              <a:latin typeface="Arial"/>
            </a:endParaRPr>
          </a:p>
        </p:txBody>
      </p:sp>
      <p:sp>
        <p:nvSpPr>
          <p:cNvPr id="103" name="PlaceHolder 3"/>
          <p:cNvSpPr>
            <a:spLocks noGrp="1"/>
          </p:cNvSpPr>
          <p:nvPr>
            <p:ph type="sldNum" idx="10"/>
          </p:nvPr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>
            <a:lvl1pPr algn="r">
              <a:lnSpc>
                <a:spcPct val="100000"/>
              </a:lnSpc>
              <a:buNone/>
              <a:defRPr b="0" lang="de-CH" sz="1200" spc="-1" strike="noStrike">
                <a:latin typeface="Times New Roman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1C34AE21-F43F-4F3A-B62F-ACCE78C6C06E}" type="slidenum">
              <a:rPr b="0" lang="de-CH" sz="1200" spc="-1" strike="noStrike">
                <a:latin typeface="Times New Roman"/>
              </a:rPr>
              <a:t>&lt;number&gt;</a:t>
            </a:fld>
            <a:endParaRPr b="0" lang="en-BS" sz="1200" spc="-1" strike="noStrike"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6D0348-2059-4C5F-9673-9DC13A91C1BD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46F9674-2948-4024-A655-53F2BC8E389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6CD5B0A-7ABF-4A96-BB50-CF62FC1F2319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2135D46-3C86-47B5-BC42-44401B1B1CCC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E8EEC598-94AA-4048-9A25-1D1A33F64DE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B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8DFB2BA-92A2-4EE6-81EB-BD18CF9C1F5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823B16DA-2878-4D5C-B201-694CB025C6A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AF92D201-4D6B-45EA-A0E0-B6C70F804245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192BBB6-CCAA-4989-B102-2FE872C18C77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B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E7C2CD9-FD90-4EE2-8EA2-7383ED784B73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566A504-71E4-4367-AC48-473ED23DEFC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BS" sz="32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AFD8C5E-3502-423B-925D-1E97B307E77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79F4B0-A330-42D8-AB5B-BFE70606EFA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209649-EF6A-465E-860B-F4358ACBDF5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8358B54-38B2-4158-92D3-DB23409247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DB16737-733D-4095-BB7C-BC1D46E31E78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2693D9-CE77-47C8-A08A-BB25ED1C522E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438E083-C81E-4618-9616-0993CE0D9015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01762BC-34D3-4891-AFD8-A946FC6ADB2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FF1AA77-BBB0-4066-9F20-E58BADC4C3E1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BS" sz="32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7D0C263-9E02-4F77-8509-EB009F9E4E4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30AC3499-74D8-48DC-9DA5-EFFEA4601D6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550B4B-2616-498F-A8E6-078441EF850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>
              <a:lnSpc>
                <a:spcPct val="90000"/>
              </a:lnSpc>
              <a:spcBef>
                <a:spcPts val="1417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7BC90D0-9329-4459-A99E-6B0B15FACB9C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B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DE" sz="6000" spc="-1" strike="noStrike">
                <a:solidFill>
                  <a:srgbClr val="000000"/>
                </a:solidFill>
                <a:latin typeface="Aptos Display"/>
              </a:rPr>
              <a:t>Mastertitelformat bearbeiten</a:t>
            </a:r>
            <a:endParaRPr b="0" lang="de-DE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de-CH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CH" sz="1200" spc="-1" strike="noStrike">
                <a:solidFill>
                  <a:srgbClr val="787878"/>
                </a:solidFill>
                <a:latin typeface="Aptos"/>
              </a:rPr>
              <a:t> </a:t>
            </a:r>
            <a:endParaRPr b="0" lang="en-BS" sz="12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B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BS" sz="1400" spc="-1" strike="noStrike">
                <a:latin typeface="Times New Roman"/>
              </a:rPr>
              <a:t> </a:t>
            </a:r>
            <a:endParaRPr b="0" lang="en-BS" sz="14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de-CH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59A24FC8-738E-473B-8F59-ABC45F01911F}" type="slidenum">
              <a:rPr b="0" lang="de-CH" sz="1200" spc="-1" strike="noStrike">
                <a:solidFill>
                  <a:srgbClr val="787878"/>
                </a:solidFill>
                <a:latin typeface="Aptos"/>
              </a:rPr>
              <a:t>3</a:t>
            </a:fld>
            <a:endParaRPr b="0" lang="en-BS" sz="12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800" spc="-1" strike="noStrike">
                <a:solidFill>
                  <a:srgbClr val="000000"/>
                </a:solidFill>
                <a:latin typeface="Aptos"/>
              </a:rPr>
              <a:t>Click to edit the outline text format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Second Outline Level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Third Outline Level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Fourth Outline Level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Fifth Outline Level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Sixth Outline Level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Seventh Outline Level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DE" sz="4400" spc="-1" strike="noStrike">
                <a:solidFill>
                  <a:srgbClr val="000000"/>
                </a:solidFill>
                <a:latin typeface="Aptos Display"/>
              </a:rPr>
              <a:t>Mastertitelformat bearbeiten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800" spc="-1" strike="noStrike">
                <a:solidFill>
                  <a:srgbClr val="000000"/>
                </a:solidFill>
                <a:latin typeface="Aptos"/>
              </a:rPr>
              <a:t>Mastertextformat bearbeiten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400" spc="-1" strike="noStrike">
                <a:solidFill>
                  <a:srgbClr val="000000"/>
                </a:solidFill>
                <a:latin typeface="Aptos"/>
              </a:rPr>
              <a:t>Zweite Ebene</a:t>
            </a:r>
            <a:endParaRPr b="0" lang="de-DE" sz="2400" spc="-1" strike="noStrike">
              <a:solidFill>
                <a:srgbClr val="000000"/>
              </a:solidFill>
              <a:latin typeface="Aptos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2000" spc="-1" strike="noStrike">
                <a:solidFill>
                  <a:srgbClr val="000000"/>
                </a:solidFill>
                <a:latin typeface="Aptos"/>
              </a:rPr>
              <a:t>Dritte Ebene</a:t>
            </a:r>
            <a:endParaRPr b="0" lang="de-DE" sz="2000" spc="-1" strike="noStrike">
              <a:solidFill>
                <a:srgbClr val="000000"/>
              </a:solidFill>
              <a:latin typeface="Aptos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Vierte Ebene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de-DE" sz="1800" spc="-1" strike="noStrike">
                <a:solidFill>
                  <a:srgbClr val="000000"/>
                </a:solidFill>
                <a:latin typeface="Aptos"/>
              </a:rPr>
              <a:t>Fünfte Ebene</a:t>
            </a:r>
            <a:endParaRPr b="0" lang="de-DE" sz="18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>
              <a:lnSpc>
                <a:spcPct val="100000"/>
              </a:lnSpc>
              <a:buNone/>
              <a:defRPr b="0" lang="de-CH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>
              <a:lnSpc>
                <a:spcPct val="100000"/>
              </a:lnSpc>
              <a:buNone/>
            </a:pPr>
            <a:r>
              <a:rPr b="0" lang="de-CH" sz="1200" spc="-1" strike="noStrike">
                <a:solidFill>
                  <a:srgbClr val="787878"/>
                </a:solidFill>
                <a:latin typeface="Aptos"/>
              </a:rPr>
              <a:t>&lt;date/time&gt;</a:t>
            </a:r>
            <a:endParaRPr b="0" lang="en-BS" sz="12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ctr">
              <a:buNone/>
              <a:defRPr b="0" lang="en-BS" sz="1400" spc="-1" strike="noStrike">
                <a:latin typeface="Times New Roman"/>
              </a:defRPr>
            </a:lvl1pPr>
          </a:lstStyle>
          <a:p>
            <a:pPr algn="ctr">
              <a:buNone/>
            </a:pPr>
            <a:r>
              <a:rPr b="0" lang="en-BS" sz="1400" spc="-1" strike="noStrike">
                <a:latin typeface="Times New Roman"/>
              </a:rPr>
              <a:t>&lt;footer&gt;</a:t>
            </a:r>
            <a:endParaRPr b="0" lang="en-BS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algn="r">
              <a:lnSpc>
                <a:spcPct val="100000"/>
              </a:lnSpc>
              <a:buNone/>
              <a:defRPr b="0" lang="de-CH" sz="1200" spc="-1" strike="noStrike">
                <a:solidFill>
                  <a:srgbClr val="787878"/>
                </a:solidFill>
                <a:latin typeface="Aptos"/>
              </a:defRPr>
            </a:lvl1pPr>
          </a:lstStyle>
          <a:p>
            <a:pPr algn="r">
              <a:lnSpc>
                <a:spcPct val="100000"/>
              </a:lnSpc>
              <a:buNone/>
            </a:pPr>
            <a:fld id="{20A775B6-1551-4FC0-9B58-276481AFA41D}" type="slidenum">
              <a:rPr b="0" lang="de-CH" sz="1200" spc="-1" strike="noStrike">
                <a:solidFill>
                  <a:srgbClr val="787878"/>
                </a:solidFill>
                <a:latin typeface="Aptos"/>
              </a:rPr>
              <a:t>&lt;number&gt;</a:t>
            </a:fld>
            <a:endParaRPr b="0" lang="en-BS" sz="12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algn="ctr">
              <a:lnSpc>
                <a:spcPct val="90000"/>
              </a:lnSpc>
              <a:buNone/>
            </a:pPr>
            <a:r>
              <a:rPr b="0" lang="de-CH" sz="6000" spc="-1" strike="noStrike">
                <a:solidFill>
                  <a:srgbClr val="000000"/>
                </a:solidFill>
                <a:latin typeface="Aptos Display"/>
              </a:rPr>
              <a:t>Pythagoras 2.0</a:t>
            </a:r>
            <a:endParaRPr b="0" lang="de-DE" sz="60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1523880" y="360216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algn="ctr">
              <a:buNone/>
            </a:pPr>
            <a:endParaRPr b="0" lang="en-BS" sz="3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CH" sz="4400" spc="-1" strike="noStrike">
                <a:solidFill>
                  <a:srgbClr val="000000"/>
                </a:solidFill>
                <a:latin typeface="Aptos Display"/>
              </a:rPr>
              <a:t>Learning outcomes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82112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 fontScale="77000"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1" lang="de-CH" sz="2800" spc="-1" strike="noStrike">
                <a:solidFill>
                  <a:srgbClr val="333333"/>
                </a:solidFill>
                <a:latin typeface="Open Sans"/>
              </a:rPr>
              <a:t>Kompetenzen, die bereits vor einem halben Jahr erworben sein sollten: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0" lang="de-CH" sz="2800" spc="-1" strike="noStrike">
                <a:solidFill>
                  <a:srgbClr val="333333"/>
                </a:solidFill>
                <a:latin typeface="Open Sans"/>
              </a:rPr>
              <a:t>- Die SuS können entscheiden, ob der Satz des Pythagoras auf ein gegebenes Dreieck anwendbar ist oder nicht.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0" lang="de-CH" sz="2800" spc="-1" strike="noStrike">
                <a:solidFill>
                  <a:srgbClr val="333333"/>
                </a:solidFill>
                <a:latin typeface="Open Sans"/>
              </a:rPr>
              <a:t>- Die Schülerinnen und Schüler können den Satz des Pythagoras korrekt anwenden, um die Länge einer fehlenden Seite in rechtwinkligen Dreiecken zu berechnen.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0" lang="de-CH" sz="2800" spc="-1" strike="noStrike">
                <a:solidFill>
                  <a:srgbClr val="333333"/>
                </a:solidFill>
                <a:latin typeface="Open Sans"/>
              </a:rPr>
              <a:t> 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1" lang="de-CH" sz="2800" spc="-1" strike="noStrike">
                <a:solidFill>
                  <a:srgbClr val="333333"/>
                </a:solidFill>
                <a:latin typeface="Open Sans"/>
              </a:rPr>
              <a:t>Kompetenzen meine Doppellektion: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0" lang="de-CH" sz="2800" spc="-1" strike="noStrike">
                <a:solidFill>
                  <a:srgbClr val="333333"/>
                </a:solidFill>
                <a:latin typeface="Open Sans"/>
              </a:rPr>
              <a:t>- Die Schülerinnen und Schüler können den Satz des Pythagoras zur Berechnung der Raumdiagonale in einem Quader anwenden.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333333"/>
              </a:buClr>
              <a:buFont typeface="Arial"/>
              <a:buChar char="•"/>
            </a:pPr>
            <a:r>
              <a:rPr b="0" lang="de-CH" sz="2800" spc="-1" strike="noStrike">
                <a:solidFill>
                  <a:srgbClr val="333333"/>
                </a:solidFill>
                <a:latin typeface="Open Sans"/>
              </a:rPr>
              <a:t>- Die Schülerinnen und Schüler können eigenständig Textaufgaben lösen, die den Satz des Pythagoras in verschiedenen Kontexten anwenden.</a:t>
            </a: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buNone/>
            </a:pPr>
            <a:endParaRPr b="0" lang="de-DE" sz="2800" spc="-1" strike="noStrike">
              <a:solidFill>
                <a:srgbClr val="000000"/>
              </a:solidFill>
              <a:latin typeface="Aptos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2082600" y="255240"/>
            <a:ext cx="10515240" cy="2116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>
              <a:lnSpc>
                <a:spcPct val="90000"/>
              </a:lnSpc>
              <a:buNone/>
            </a:pPr>
            <a:r>
              <a:rPr b="0" lang="de-CH" sz="4400" spc="-1" strike="noStrike">
                <a:solidFill>
                  <a:srgbClr val="000000"/>
                </a:solidFill>
                <a:latin typeface="Aptos Display"/>
              </a:rPr>
              <a:t>Wie lange ist das Seil </a:t>
            </a:r>
            <a:br>
              <a:rPr sz="4400"/>
            </a:br>
            <a:r>
              <a:rPr b="0" lang="de-CH" sz="4400" spc="-1" strike="noStrike">
                <a:solidFill>
                  <a:srgbClr val="000000"/>
                </a:solidFill>
                <a:latin typeface="Aptos Display"/>
              </a:rPr>
              <a:t>zwischen dem Kletterer und dem Sicherer?</a:t>
            </a:r>
            <a:endParaRPr b="0" lang="de-DE" sz="4400" spc="-1" strike="noStrike">
              <a:solidFill>
                <a:srgbClr val="000000"/>
              </a:solidFill>
              <a:latin typeface="Aptos"/>
            </a:endParaRPr>
          </a:p>
        </p:txBody>
      </p:sp>
      <p:pic>
        <p:nvPicPr>
          <p:cNvPr id="93" name="Inhaltsplatzhalter 4" descr="Ein Bild, das Schwarz, Dunkelheit enthält.&#10;&#10;Automatisch generierte Beschreibung"/>
          <p:cNvPicPr/>
          <p:nvPr/>
        </p:nvPicPr>
        <p:blipFill>
          <a:blip r:embed="rId1"/>
          <a:stretch/>
        </p:blipFill>
        <p:spPr>
          <a:xfrm>
            <a:off x="-95040" y="-178560"/>
            <a:ext cx="5455080" cy="7215120"/>
          </a:xfrm>
          <a:prstGeom prst="rect">
            <a:avLst/>
          </a:prstGeom>
          <a:ln w="0">
            <a:noFill/>
          </a:ln>
        </p:spPr>
      </p:pic>
      <p:sp>
        <p:nvSpPr>
          <p:cNvPr id="94" name="Rechtwinkliges Dreieck 5"/>
          <p:cNvSpPr/>
          <p:nvPr/>
        </p:nvSpPr>
        <p:spPr>
          <a:xfrm>
            <a:off x="866880" y="507960"/>
            <a:ext cx="1460520" cy="4989960"/>
          </a:xfrm>
          <a:prstGeom prst="rtTriangl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5" name="Bogen 7"/>
          <p:cNvSpPr/>
          <p:nvPr/>
        </p:nvSpPr>
        <p:spPr>
          <a:xfrm>
            <a:off x="684720" y="5316120"/>
            <a:ext cx="363600" cy="363600"/>
          </a:xfrm>
          <a:prstGeom prst="arc">
            <a:avLst>
              <a:gd name="adj1" fmla="val 16200000"/>
              <a:gd name="adj2" fmla="val 0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6" name="Oval 8"/>
          <p:cNvSpPr/>
          <p:nvPr/>
        </p:nvSpPr>
        <p:spPr>
          <a:xfrm flipV="1">
            <a:off x="927000" y="5402520"/>
            <a:ext cx="45360" cy="453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7" name="Textfeld 10"/>
          <p:cNvSpPr/>
          <p:nvPr/>
        </p:nvSpPr>
        <p:spPr>
          <a:xfrm>
            <a:off x="1270440" y="5131440"/>
            <a:ext cx="8121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CH" sz="1800" spc="-1" strike="noStrike">
                <a:solidFill>
                  <a:srgbClr val="000000"/>
                </a:solidFill>
                <a:latin typeface="Aptos"/>
              </a:rPr>
              <a:t>5m</a:t>
            </a:r>
            <a:endParaRPr b="0" lang="en-BS" sz="1800" spc="-1" strike="noStrike">
              <a:latin typeface="Arial"/>
            </a:endParaRPr>
          </a:p>
        </p:txBody>
      </p:sp>
      <p:sp>
        <p:nvSpPr>
          <p:cNvPr id="98" name="Textfeld 11"/>
          <p:cNvSpPr/>
          <p:nvPr/>
        </p:nvSpPr>
        <p:spPr>
          <a:xfrm>
            <a:off x="784800" y="3777840"/>
            <a:ext cx="8121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CH" sz="1800" spc="-1" strike="noStrike">
                <a:solidFill>
                  <a:srgbClr val="000000"/>
                </a:solidFill>
                <a:latin typeface="Aptos"/>
              </a:rPr>
              <a:t>12m</a:t>
            </a:r>
            <a:endParaRPr b="0" lang="en-BS" sz="1800" spc="-1" strike="noStrike">
              <a:latin typeface="Arial"/>
            </a:endParaRPr>
          </a:p>
        </p:txBody>
      </p:sp>
      <p:sp>
        <p:nvSpPr>
          <p:cNvPr id="99" name="Textfeld 12"/>
          <p:cNvSpPr/>
          <p:nvPr/>
        </p:nvSpPr>
        <p:spPr>
          <a:xfrm>
            <a:off x="1703520" y="3059640"/>
            <a:ext cx="812160" cy="3639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  <a:buNone/>
            </a:pPr>
            <a:r>
              <a:rPr b="0" lang="de-CH" sz="1800" spc="-1" strike="noStrike">
                <a:solidFill>
                  <a:srgbClr val="000000"/>
                </a:solidFill>
                <a:latin typeface="Aptos"/>
              </a:rPr>
              <a:t>? m</a:t>
            </a:r>
            <a:endParaRPr b="0" lang="en-BS" sz="1800" spc="-1" strike="noStrike">
              <a:latin typeface="Arial"/>
            </a:endParaRPr>
          </a:p>
        </p:txBody>
      </p:sp>
      <p:sp>
        <p:nvSpPr>
          <p:cNvPr id="100" name=""/>
          <p:cNvSpPr txBox="1"/>
          <p:nvPr/>
        </p:nvSpPr>
        <p:spPr>
          <a:xfrm>
            <a:off x="7772400" y="6400800"/>
            <a:ext cx="4343400" cy="4316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BS" sz="1200" spc="-1" strike="noStrike">
                <a:latin typeface="Arial"/>
              </a:rPr>
              <a:t>https://pixabay.com/de/vectors/bergsteigen-und-klettern-menschen-5405172/</a:t>
            </a:r>
            <a:endParaRPr b="0" lang="en-BS" sz="1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LibreOffice/7.3.7.2$Linux_X86_64 LibreOffice_project/30$Build-2</Application>
  <AppVersion>15.0000</AppVersion>
  <Words>123</Words>
  <Paragraphs>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2024-09-04T14:16:13Z</dcterms:created>
  <dc:creator>Rosset, Nino</dc:creator>
  <dc:description/>
  <dc:language>en-BS</dc:language>
  <cp:lastModifiedBy/>
  <dcterms:modified xsi:type="dcterms:W3CDTF">2024-10-22T07:48:56Z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Breitbild</vt:lpwstr>
  </property>
  <property fmtid="{D5CDD505-2E9C-101B-9397-08002B2CF9AE}" pid="4" name="Slides">
    <vt:i4>3</vt:i4>
  </property>
</Properties>
</file>